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e589bf7aaf4cd2" /><Relationship Type="http://schemas.openxmlformats.org/officeDocument/2006/relationships/extended-properties" Target="/docProps/app.xml" Id="Rc589b58b8132462b" /><Relationship Type="http://schemas.openxmlformats.org/officeDocument/2006/relationships/officeDocument" Target="/ppt/presentation.xml" Id="R31d80bf084e04d0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b9038dac9cb484b"/>
  </p:sldMasterIdLst>
  <p:notesMasterIdLst>
    <p:notesMasterId xmlns:r="http://schemas.openxmlformats.org/officeDocument/2006/relationships" r:id="R7cb9a46b39644cc0"/>
  </p:notesMasterIdLst>
  <p:sldIdLst>
    <p:sldId xmlns:r="http://schemas.openxmlformats.org/officeDocument/2006/relationships" id="256" r:id="Rd51720819f084e8d"/>
    <p:sldId xmlns:r="http://schemas.openxmlformats.org/officeDocument/2006/relationships" id="257" r:id="R13a92699451e43c5"/>
    <p:sldId xmlns:r="http://schemas.openxmlformats.org/officeDocument/2006/relationships" id="258" r:id="Ra7ee8801a8cb4fe0"/>
    <p:sldId xmlns:r="http://schemas.openxmlformats.org/officeDocument/2006/relationships" id="259" r:id="Rf9717b5862594ca2"/>
    <p:sldId xmlns:r="http://schemas.openxmlformats.org/officeDocument/2006/relationships" id="260" r:id="R01e99bd39c8c4e8a"/>
    <p:sldId xmlns:r="http://schemas.openxmlformats.org/officeDocument/2006/relationships" id="261" r:id="R56cf1f92879f4fc8"/>
    <p:sldId xmlns:r="http://schemas.openxmlformats.org/officeDocument/2006/relationships" id="262" r:id="R9c063b45d4604ee6"/>
    <p:sldId xmlns:r="http://schemas.openxmlformats.org/officeDocument/2006/relationships" id="263" r:id="R1ca91f633d594d7d"/>
    <p:sldId xmlns:r="http://schemas.openxmlformats.org/officeDocument/2006/relationships" id="264" r:id="Rf000097b1e7a4c82"/>
    <p:sldId xmlns:r="http://schemas.openxmlformats.org/officeDocument/2006/relationships" id="265" r:id="R6eb1ff81a2dc446f"/>
    <p:sldId xmlns:r="http://schemas.openxmlformats.org/officeDocument/2006/relationships" id="266" r:id="R48726ed65f0c4c7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9c50f33c3ef44e8" /><Relationship Type="http://schemas.openxmlformats.org/officeDocument/2006/relationships/slideMaster" Target="/ppt/slideMasters/slideMaster1.xml" Id="R4b9038dac9cb484b" /><Relationship Type="http://schemas.openxmlformats.org/officeDocument/2006/relationships/notesMaster" Target="/ppt/notesMasters/notesMaster1.xml" Id="R7cb9a46b39644cc0" /><Relationship Type="http://schemas.openxmlformats.org/officeDocument/2006/relationships/presProps" Target="/ppt/presProps.xml" Id="Rd773afd7fb3e47a2" /><Relationship Type="http://schemas.openxmlformats.org/officeDocument/2006/relationships/tableStyles" Target="/ppt/tableStyles.xml" Id="R1c7ced3d690d4a23" /><Relationship Type="http://schemas.openxmlformats.org/officeDocument/2006/relationships/slide" Target="/ppt/slides/slide1.xml" Id="Rd51720819f084e8d" /><Relationship Type="http://schemas.openxmlformats.org/officeDocument/2006/relationships/slide" Target="/ppt/slides/slide2.xml" Id="R13a92699451e43c5" /><Relationship Type="http://schemas.openxmlformats.org/officeDocument/2006/relationships/slide" Target="/ppt/slides/slide3.xml" Id="Ra7ee8801a8cb4fe0" /><Relationship Type="http://schemas.openxmlformats.org/officeDocument/2006/relationships/slide" Target="/ppt/slides/slide4.xml" Id="Rf9717b5862594ca2" /><Relationship Type="http://schemas.openxmlformats.org/officeDocument/2006/relationships/slide" Target="/ppt/slides/slide5.xml" Id="R01e99bd39c8c4e8a" /><Relationship Type="http://schemas.openxmlformats.org/officeDocument/2006/relationships/slide" Target="/ppt/slides/slide6.xml" Id="R56cf1f92879f4fc8" /><Relationship Type="http://schemas.openxmlformats.org/officeDocument/2006/relationships/slide" Target="/ppt/slides/slide7.xml" Id="R9c063b45d4604ee6" /><Relationship Type="http://schemas.openxmlformats.org/officeDocument/2006/relationships/slide" Target="/ppt/slides/slide8.xml" Id="R1ca91f633d594d7d" /><Relationship Type="http://schemas.openxmlformats.org/officeDocument/2006/relationships/slide" Target="/ppt/slides/slide9.xml" Id="Rf000097b1e7a4c82" /><Relationship Type="http://schemas.openxmlformats.org/officeDocument/2006/relationships/slide" Target="/ppt/slides/slide10.xml" Id="R6eb1ff81a2dc446f" /><Relationship Type="http://schemas.openxmlformats.org/officeDocument/2006/relationships/slide" Target="/ppt/slides/slide11.xml" Id="R48726ed65f0c4c7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0ef7dbd6484f8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4c3aa10e884f04" /><Relationship Type="http://schemas.openxmlformats.org/officeDocument/2006/relationships/notesMaster" Target="/ppt/notesMasters/notesMaster1.xml" Id="R79cda1057f9144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3587e471efe409c" /><Relationship Type="http://schemas.openxmlformats.org/officeDocument/2006/relationships/notesMaster" Target="/ppt/notesMasters/notesMaster1.xml" Id="Rbfdcf79bd0724e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deb35e4c7bc4b89" /><Relationship Type="http://schemas.openxmlformats.org/officeDocument/2006/relationships/notesMaster" Target="/ppt/notesMasters/notesMaster1.xml" Id="Rd8f2f2b4f3db4b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d34042808e84b3d" /><Relationship Type="http://schemas.openxmlformats.org/officeDocument/2006/relationships/notesMaster" Target="/ppt/notesMasters/notesMaster1.xml" Id="R23252a56ae284ee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4be4c9d807f4ee6" /><Relationship Type="http://schemas.openxmlformats.org/officeDocument/2006/relationships/notesMaster" Target="/ppt/notesMasters/notesMaster1.xml" Id="R723d1ac317d74ee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a27cc3a60c34fcb" /><Relationship Type="http://schemas.openxmlformats.org/officeDocument/2006/relationships/notesMaster" Target="/ppt/notesMasters/notesMaster1.xml" Id="Rfb203b7d51d744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c021cc3fe6c4f13" /><Relationship Type="http://schemas.openxmlformats.org/officeDocument/2006/relationships/notesMaster" Target="/ppt/notesMasters/notesMaster1.xml" Id="R5351312dbd48455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daa5f060d884df0" /><Relationship Type="http://schemas.openxmlformats.org/officeDocument/2006/relationships/notesMaster" Target="/ppt/notesMasters/notesMaster1.xml" Id="R8be505e1b05f47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19e21ab5bc04f08" /><Relationship Type="http://schemas.openxmlformats.org/officeDocument/2006/relationships/notesMaster" Target="/ppt/notesMasters/notesMaster1.xml" Id="Rde336e6734e745c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10e2dc736fd4a31" /><Relationship Type="http://schemas.openxmlformats.org/officeDocument/2006/relationships/notesMaster" Target="/ppt/notesMasters/notesMaster1.xml" Id="Rb5e4475b87f2452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3106097ca84fe8" /><Relationship Type="http://schemas.openxmlformats.org/officeDocument/2006/relationships/notesMaster" Target="/ppt/notesMasters/notesMaster1.xml" Id="R375b17e46a2b408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Sierra workspace created on the live FoundIt site for this showcase. Public school code: sierra-70912b. Staff password is private. The workflow demonstration uses isolated fictional records. Source: current application and https://foundit.lunarelevation.com/.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Actual Sierra registration screen. Password values are masked. School records are scoped by school_id in the database. No school affiliation or pilot is claimed. Source: school_app.py and current interface.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the real generated Sierra code. Board link: https://foundit.lunarelevation.com/?school=sierra-70912b. The generated staff credential is excluded from all public media.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Live Sierra category board. The public API omits identifying descriptions, found photos, locations, and found dates. Student access requires selecting a school by its code or link. Source: current school_app.py public item serializer.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Isolated fictional example. Current production code handles this form; a local wrapper labels the recording as a demo. No demonstration items were added to the live Sierra board.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student receives no similarity percentage or private found-item information. Details and photos go to their selected school only. Example student name and contact are fictional.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displayed 100.0% is the actual server result on reused sample artwork. It is a demonstration of the pipeline, not real-photo accuracy or proof of ownership. MobileNetV2 image features are compared using cosine similarity. Model: https://huggingface.co/onnxmodelzoo/mobilenetv2-12.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Approval and physical handover are separate staff actions. A private receipt lets the student check status without receiving match scores. Current source: school_app.py decide/track handlers.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Staff exports retain completed hidden records, and receipt status remains unchanged. Staff queries, exports, photo matching, review, and receipt tracking are scoped to the selected school. Sources: current school_app.py and regression tests.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classifier head was removed from the ONNX Model Zoo MobileNetV2 model to use the 1280-dimensional global average pooling features. Source model: https://huggingface.co/onnxmodelzoo/mobilenetv2-12. Production stack includes Gunicorn and Nginx. Tests: 26 backend regression checks plus UI and deployed isolated checks; no school pilot or measured recovery impact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Live Sierra link: https://foundit.lunarelevation.com/?school=sierra-70912b. Website and original assets were created for the hackathon with AI coding assistance. Pretrained model and tools are credited.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e2657fe82b4c7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db8cadbf7d467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96008fccd54a3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878d2361cf416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cfa94d78314d2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57980594de43f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AA191F-CBDD-421C-A8C4-48FCB46477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D09FC89-0AFC-434C-BDD3-13223410370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125CE4C-46DE-4E4A-841A-18B28044AB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F06BDF6-488A-4B4F-BD53-7FC1D03BF6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7E2FB4F-0F66-4A0E-AADC-3A3279D888C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650D9C6-897B-487C-BC00-ED08D8CB61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53BF0EF-9E35-4234-8AFB-40B5652203E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FCAD7C4-706B-4E34-A80C-508FE1DB66D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B67A257-203A-4BAE-A8F0-3E2F4C9672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4280990-A0BA-4034-89F7-5FA55A10039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6eefafb318b41a7" /><Relationship Type="http://schemas.openxmlformats.org/officeDocument/2006/relationships/slideLayout" Target="/ppt/slideLayouts/slideLayout1.xml" Id="R614db5f4a3814906" /><Relationship Type="http://schemas.openxmlformats.org/officeDocument/2006/relationships/slideLayout" Target="/ppt/slideLayouts/slideLayout2.xml" Id="R254e30affb85405a" /><Relationship Type="http://schemas.openxmlformats.org/officeDocument/2006/relationships/slideLayout" Target="/ppt/slideLayouts/slideLayout3.xml" Id="R8fb0ae649cee4961" /><Relationship Type="http://schemas.openxmlformats.org/officeDocument/2006/relationships/slideLayout" Target="/ppt/slideLayouts/slideLayout4.xml" Id="R333ba8ed14254d93" /><Relationship Type="http://schemas.openxmlformats.org/officeDocument/2006/relationships/slideLayout" Target="/ppt/slideLayouts/slideLayout5.xml" Id="Rab69c32add294a0b" /><Relationship Type="http://schemas.openxmlformats.org/officeDocument/2006/relationships/slideLayout" Target="/ppt/slideLayouts/slideLayout6.xml" Id="Rbcd57067c592425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4db5f4a3814906"/>
    <p:sldLayoutId xmlns:r="http://schemas.openxmlformats.org/officeDocument/2006/relationships" id="2147483650" r:id="R254e30affb85405a"/>
    <p:sldLayoutId xmlns:r="http://schemas.openxmlformats.org/officeDocument/2006/relationships" id="2147483651" r:id="R8fb0ae649cee4961"/>
    <p:sldLayoutId xmlns:r="http://schemas.openxmlformats.org/officeDocument/2006/relationships" id="2147483652" r:id="R333ba8ed14254d93"/>
    <p:sldLayoutId xmlns:r="http://schemas.openxmlformats.org/officeDocument/2006/relationships" id="2147483653" r:id="Rab69c32add294a0b"/>
    <p:sldLayoutId xmlns:r="http://schemas.openxmlformats.org/officeDocument/2006/relationships" id="2147483654" r:id="Rbcd57067c592425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3bf7b4361244b7" /><Relationship Type="http://schemas.openxmlformats.org/officeDocument/2006/relationships/image" Target="/ppt/media/image.jpeg" Id="Rd2762b98a10a47b9" /><Relationship Type="http://schemas.openxmlformats.org/officeDocument/2006/relationships/notesSlide" Target="/ppt/notesSlides/notesSlide1.xml" Id="Rcadf2165f6b4467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a38e4ada664e89" /><Relationship Type="http://schemas.openxmlformats.org/officeDocument/2006/relationships/image" Target="/ppt/media/image2.jpeg" Id="R8f552337b7294c98" /><Relationship Type="http://schemas.openxmlformats.org/officeDocument/2006/relationships/notesSlide" Target="/ppt/notesSlides/notesSlide2.xml" Id="Rd79d976e098540e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d4ed039edc412a" /><Relationship Type="http://schemas.openxmlformats.org/officeDocument/2006/relationships/image" Target="/ppt/media/image3.jpeg" Id="Ra845c8ff278a47ff" /><Relationship Type="http://schemas.openxmlformats.org/officeDocument/2006/relationships/notesSlide" Target="/ppt/notesSlides/notesSlide3.xml" Id="Re0bd4afe32a8478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c45e301d614572" /><Relationship Type="http://schemas.openxmlformats.org/officeDocument/2006/relationships/image" Target="/ppt/media/image4.jpeg" Id="R4af2203a7e6f4e1a" /><Relationship Type="http://schemas.openxmlformats.org/officeDocument/2006/relationships/notesSlide" Target="/ppt/notesSlides/notesSlide4.xml" Id="R9b7ec9b99321487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90d76560804ca6" /><Relationship Type="http://schemas.openxmlformats.org/officeDocument/2006/relationships/image" Target="/ppt/media/image5.jpeg" Id="Rc66594cf38204b56" /><Relationship Type="http://schemas.openxmlformats.org/officeDocument/2006/relationships/notesSlide" Target="/ppt/notesSlides/notesSlide5.xml" Id="Rb415132972e5447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7059c6b0cd41a3" /><Relationship Type="http://schemas.openxmlformats.org/officeDocument/2006/relationships/image" Target="/ppt/media/image6.jpeg" Id="R184f1497e85146eb" /><Relationship Type="http://schemas.openxmlformats.org/officeDocument/2006/relationships/notesSlide" Target="/ppt/notesSlides/notesSlide6.xml" Id="R16a0415558014b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dfedacfd5f48fd" /><Relationship Type="http://schemas.openxmlformats.org/officeDocument/2006/relationships/image" Target="/ppt/media/image7.jpeg" Id="R6d06062e5fc7444d" /><Relationship Type="http://schemas.openxmlformats.org/officeDocument/2006/relationships/notesSlide" Target="/ppt/notesSlides/notesSlide7.xml" Id="Rb61d76daffb242c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e047eaa4ad48a2" /><Relationship Type="http://schemas.openxmlformats.org/officeDocument/2006/relationships/image" Target="/ppt/media/image8.jpeg" Id="Rc508aa4600a446a9" /><Relationship Type="http://schemas.openxmlformats.org/officeDocument/2006/relationships/image" Target="/ppt/media/image9.jpeg" Id="Rbb38cbb58f4c47dc" /><Relationship Type="http://schemas.openxmlformats.org/officeDocument/2006/relationships/notesSlide" Target="/ppt/notesSlides/notesSlide8.xml" Id="R39ecb5e2f3e845a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f5029fbccd4362" /><Relationship Type="http://schemas.openxmlformats.org/officeDocument/2006/relationships/image" Target="/ppt/media/image10.jpeg" Id="R64211da5804645c5" /><Relationship Type="http://schemas.openxmlformats.org/officeDocument/2006/relationships/image" Target="/ppt/media/image11.jpeg" Id="Rf137e46d66eb4c92" /><Relationship Type="http://schemas.openxmlformats.org/officeDocument/2006/relationships/notesSlide" Target="/ppt/notesSlides/notesSlide9.xml" Id="Rdcaa957e59104b6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8727061d974470" /><Relationship Type="http://schemas.openxmlformats.org/officeDocument/2006/relationships/notesSlide" Target="/ppt/notesSlides/notesSlide10.xml" Id="Rb3d91dbd1d1c489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cce0ed7fd34a62" /><Relationship Type="http://schemas.openxmlformats.org/officeDocument/2006/relationships/notesSlide" Target="/ppt/notesSlides/notesSlide11.xml" Id="R4cd07801d58040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24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939959-503C-478E-9146-528E2F74B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6700"/>
            <a:ext cx="7620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7F68D"/>
                </a:solidFill>
                <a:latin typeface="Arial"/>
                <a:ea typeface="Arial"/>
                <a:cs typeface="Arial"/>
              </a:rPr>
              <a:t>FOUNDIT / SIERRA SHOWCASE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1A2B84-A54D-4E2A-8A59-D5F13209F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9125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school lost-and-found for Sierra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C7D870-CAE0-43E4-99FA-535D605B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77000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C3CEE7"/>
                </a:solidFill>
                <a:latin typeface="Arial"/>
                <a:ea typeface="Arial"/>
                <a:cs typeface="Arial"/>
              </a:rPr>
              <a:t>01 / 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48DBC5-1A33-404E-BCEA-9164D1B49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95450"/>
            <a:ext cx="6096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83333"/>
          </a:bodyPr>
          <a:lstStyle xmlns:a="http://schemas.openxmlformats.org/drawingml/2006/main">
            <a:defPPr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Less searching.</a:t>
            </a:r>
          </a:p>
          <a:p xmlns:a="http://schemas.openxmlformats.org/drawingml/2006/main">
            <a:pPr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More finding.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36178F-D4B5-4A6F-9003-281C0DBD9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390900"/>
            <a:ext cx="6000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2100" b="0">
                <a:solidFill>
                  <a:srgbClr val="D5DEEF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D5DEEF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D5DEEF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D5DEEF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D5DEEF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D5DEEF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D5DEEF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D5DEEF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D5DEEF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D5DE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5DE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D5DEEF"/>
                </a:solidFill>
                <a:latin typeface="Arial"/>
                <a:ea typeface="Arial"/>
                <a:cs typeface="Arial"/>
              </a:rPr>
              <a:t>Students report a loss.</a:t>
            </a:r>
          </a:p>
          <a:p xmlns:a="http://schemas.openxmlformats.org/drawingml/2006/main">
            <a:pPr>
              <a:defRPr sz="2100" b="0">
                <a:solidFill>
                  <a:srgbClr val="D5DEE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D5DEEF"/>
                </a:solidFill>
                <a:latin typeface="Arial"/>
                <a:ea typeface="Arial"/>
                <a:cs typeface="Arial"/>
              </a:rPr>
              <a:t>School staff review possible matches.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C4FEA3-92A6-4E47-B198-1E058DCF2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619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27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7F68D"/>
                </a:solidFill>
                <a:latin typeface="Arial"/>
                <a:ea typeface="Arial"/>
                <a:cs typeface="Arial"/>
              </a:rPr>
              <a:t>SIERRA’S NEW SCHOOL CODE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828739-8F59-4401-AAF5-DCC008268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95900"/>
            <a:ext cx="65722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382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defPPr>
            <a:lvl1pPr>
              <a:defRPr sz="382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1pPr>
            <a:lvl2pPr>
              <a:defRPr sz="382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2pPr>
            <a:lvl3pPr>
              <a:defRPr sz="382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3pPr>
            <a:lvl4pPr>
              <a:defRPr sz="382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4pPr>
            <a:lvl5pPr>
              <a:defRPr sz="382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5pPr>
            <a:lvl6pPr>
              <a:defRPr sz="382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6pPr>
            <a:lvl7pPr>
              <a:defRPr sz="382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7pPr>
            <a:lvl8pPr>
              <a:defRPr sz="382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8pPr>
            <a:lvl9pPr>
              <a:defRPr sz="382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825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D7F68D"/>
                </a:solidFill>
                <a:latin typeface="Arial"/>
                <a:ea typeface="Arial"/>
                <a:cs typeface="Arial"/>
              </a:rPr>
              <a:t>sierra-70912b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BFC4AC-851B-467E-86B5-B0DC7428C4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762b98a10a47b9"/>
          <a:stretch xmlns:a="http://schemas.openxmlformats.org/drawingml/2006/main"/>
        </p:blipFill>
        <p:spPr>
          <a:xfrm xmlns:a="http://schemas.openxmlformats.org/drawingml/2006/main">
            <a:off x="7524750" y="1640074"/>
            <a:ext cx="3524250" cy="380645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834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486002-BA6C-4545-8AF6-8E13C08DE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6700"/>
            <a:ext cx="7620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04BFF"/>
                </a:solidFill>
                <a:latin typeface="Arial"/>
                <a:ea typeface="Arial"/>
                <a:cs typeface="Arial"/>
              </a:rPr>
              <a:t>FOUNDIT / SIERRA SHOWCASE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612B58-6B2A-49CD-9071-4ACB95DDD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9125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1. Create a school workspace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A5042E-02EB-495F-9189-0C6EE42AD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77000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02 / 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7F36C3-1D8E-48AB-95FA-9479CE04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81175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25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Enter the school name</a:t>
            </a:r>
          </a:p>
          <a:p xmlns:a="http://schemas.openxmlformats.org/drawingml/2006/main">
            <a:pPr>
              <a:defRPr sz="25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and a staff password.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BEF2EC-1FC9-4D86-AA1B-7B99A97B9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124200"/>
            <a:ext cx="5334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21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FoundIt creates an empty board</a:t>
            </a:r>
          </a:p>
          <a:p xmlns:a="http://schemas.openxmlformats.org/drawingml/2006/main">
            <a:pPr>
              <a:defRPr sz="21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with a unique school code.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D42ACC-DF95-4014-BCEE-E0DED6213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91075"/>
            <a:ext cx="5334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8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defPPr>
            <a:lvl1pPr>
              <a:defRPr sz="18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1pPr>
            <a:lvl2pPr>
              <a:defRPr sz="18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2pPr>
            <a:lvl3pPr>
              <a:defRPr sz="18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3pPr>
            <a:lvl4pPr>
              <a:defRPr sz="18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4pPr>
            <a:lvl5pPr>
              <a:defRPr sz="18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5pPr>
            <a:lvl6pPr>
              <a:defRPr sz="18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6pPr>
            <a:lvl7pPr>
              <a:defRPr sz="18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7pPr>
            <a:lvl8pPr>
              <a:defRPr sz="18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8pPr>
            <a:lvl9pPr>
              <a:defRPr sz="18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04BFF"/>
                </a:solidFill>
                <a:latin typeface="Arial"/>
                <a:ea typeface="Arial"/>
                <a:cs typeface="Arial"/>
              </a:rPr>
              <a:t>Each school keeps its own</a:t>
            </a:r>
          </a:p>
          <a:p xmlns:a="http://schemas.openxmlformats.org/drawingml/2006/main">
            <a:pPr>
              <a:defRPr sz="18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04BFF"/>
                </a:solidFill>
                <a:latin typeface="Arial"/>
                <a:ea typeface="Arial"/>
                <a:cs typeface="Arial"/>
              </a:rPr>
              <a:t>items and lost-item reports.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FCB5C0-E341-4CAC-8A79-3CCA5A5BAD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552337b7294c98"/>
          <a:stretch xmlns:a="http://schemas.openxmlformats.org/drawingml/2006/main"/>
        </p:blipFill>
        <p:spPr>
          <a:xfrm xmlns:a="http://schemas.openxmlformats.org/drawingml/2006/main">
            <a:off x="7048500" y="1355255"/>
            <a:ext cx="4095750" cy="442371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78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3912EE-6C35-42DB-851A-C883EBE0F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6700"/>
            <a:ext cx="7620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04BFF"/>
                </a:solidFill>
                <a:latin typeface="Arial"/>
                <a:ea typeface="Arial"/>
                <a:cs typeface="Arial"/>
              </a:rPr>
              <a:t>FOUNDIT / SIERRA SHOWCASE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3AEF5E-C6AA-49AB-9F4A-C3CF5554E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9125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2. Sierra’s school code is ready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659A6C-49CE-461C-B530-F616827B3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77000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03 / 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6AD423-71BB-423B-98B4-81A9F285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52600"/>
            <a:ext cx="5619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83333"/>
          </a:bodyPr>
          <a:lstStyle xmlns:a="http://schemas.openxmlformats.org/drawingml/2006/main">
            <a:defPPr>
              <a:defRPr sz="33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defPPr>
            <a:lvl1pPr>
              <a:defRPr sz="33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1pPr>
            <a:lvl2pPr>
              <a:defRPr sz="33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2pPr>
            <a:lvl3pPr>
              <a:defRPr sz="33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3pPr>
            <a:lvl4pPr>
              <a:defRPr sz="33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4pPr>
            <a:lvl5pPr>
              <a:defRPr sz="33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5pPr>
            <a:lvl6pPr>
              <a:defRPr sz="33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6pPr>
            <a:lvl7pPr>
              <a:defRPr sz="33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7pPr>
            <a:lvl8pPr>
              <a:defRPr sz="33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8pPr>
            <a:lvl9pPr>
              <a:defRPr sz="33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304BFF"/>
                </a:solidFill>
                <a:latin typeface="Arial"/>
                <a:ea typeface="Arial"/>
                <a:cs typeface="Arial"/>
              </a:rPr>
              <a:t>sierra-70912b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219CA1-6816-4810-9AAE-918D982DA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24150"/>
            <a:ext cx="5095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22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Students use the code or link</a:t>
            </a:r>
          </a:p>
          <a:p xmlns:a="http://schemas.openxmlformats.org/drawingml/2006/main">
            <a:pPr>
              <a:defRPr sz="22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to open Sierra’s board.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3BC420-F726-457B-91C6-635917DF7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48150"/>
            <a:ext cx="50482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8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Staff sign in with this code</a:t>
            </a:r>
          </a:p>
          <a:p xmlns:a="http://schemas.openxmlformats.org/drawingml/2006/main">
            <a:pPr>
              <a:defRPr sz="18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and their separate password.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825A38-9563-450E-9313-45A16711EA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45c8ff278a47ff"/>
          <a:stretch xmlns:a="http://schemas.openxmlformats.org/drawingml/2006/main"/>
        </p:blipFill>
        <p:spPr>
          <a:xfrm xmlns:a="http://schemas.openxmlformats.org/drawingml/2006/main">
            <a:off x="7001901" y="1352550"/>
            <a:ext cx="4188947" cy="4524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643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658F6A-3361-4455-BF2D-EB9EC4A34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6700"/>
            <a:ext cx="7620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04BFF"/>
                </a:solidFill>
                <a:latin typeface="Arial"/>
                <a:ea typeface="Arial"/>
                <a:cs typeface="Arial"/>
              </a:rPr>
              <a:t>FOUNDIT / SIERRA SHOWCASE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F88A42-DB5D-4F2F-990E-E8087625D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9125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3. Browse simple item categories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0E9AA3-4D50-4AC5-BF4B-6153153EF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77000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04 / 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D29753-9F4B-4E52-9C66-71228A89C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81175"/>
            <a:ext cx="53816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262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262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262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262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262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262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262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262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262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262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Phone. Hoodie. Notebook.</a:t>
            </a:r>
          </a:p>
          <a:p xmlns:a="http://schemas.openxmlformats.org/drawingml/2006/main">
            <a:pPr>
              <a:defRPr sz="262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Other, when needed.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370217-D629-48DD-8DD2-FFD3B0864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538162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The public board shows general</a:t>
            </a:r>
          </a:p>
          <a:p xmlns:a="http://schemas.openxmlformats.org/drawingml/2006/main">
            <a: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item types. Found photos and</a:t>
            </a:r>
          </a:p>
          <a:p xmlns:a="http://schemas.openxmlformats.org/drawingml/2006/main">
            <a: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locations stay with staff.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12922B-AF81-4D40-BEB4-EBE3C7B6F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72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304BFF"/>
                </a:solidFill>
                <a:latin typeface="Arial"/>
                <a:ea typeface="Arial"/>
                <a:cs typeface="Arial"/>
              </a:rPr>
              <a:t>19 categories, with no student account required.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E749A4-3DA3-44A0-8457-ED1623E331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f2203a7e6f4e1a"/>
          <a:stretch xmlns:a="http://schemas.openxmlformats.org/drawingml/2006/main"/>
        </p:blipFill>
        <p:spPr>
          <a:xfrm xmlns:a="http://schemas.openxmlformats.org/drawingml/2006/main">
            <a:off x="7048500" y="1379067"/>
            <a:ext cx="4095750" cy="442371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2926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9BF15E-F16F-449C-BEA7-17D073521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6700"/>
            <a:ext cx="7620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04BFF"/>
                </a:solidFill>
                <a:latin typeface="Arial"/>
                <a:ea typeface="Arial"/>
                <a:cs typeface="Arial"/>
              </a:rPr>
              <a:t>FOUNDIT / SIERRA SHOWCASE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957972-40BC-48B9-A0AF-C3D741C3F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9125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4. Staff record the found item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2E1E88-311F-49AA-AB37-F543E577B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77000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05 / 11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EB1409-718F-439D-A4BB-3C2ACAE771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6594cf38204b56"/>
          <a:stretch xmlns:a="http://schemas.openxmlformats.org/drawingml/2006/main"/>
        </p:blipFill>
        <p:spPr>
          <a:xfrm xmlns:a="http://schemas.openxmlformats.org/drawingml/2006/main">
            <a:off x="2110650" y="1343025"/>
            <a:ext cx="7970699" cy="44862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0B41EB-9A8C-4B4F-96AF-F639DEC02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62650"/>
            <a:ext cx="1085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7243B"/>
                </a:solidFill>
                <a:latin typeface="Arial"/>
                <a:ea typeface="Arial"/>
                <a:cs typeface="Arial"/>
              </a:rPr>
              <a:t>Staff add the category, photo, found location, date, and optional private notes.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B70F05-2BD7-4192-939D-4067C1B93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1510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Fictional workflow example using an original sample illustration. The score does not establish ownership.</a:t>
            </a:r>
          </a:p>
        </p:txBody>
      </p:sp>
    </p:spTree>
    <p:extLst>
      <p:ext uri="{BB962C8B-B14F-4D97-AF65-F5344CB8AC3E}">
        <p14:creationId xmlns:p14="http://schemas.microsoft.com/office/powerpoint/2010/main" val="13067354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7EA76E-43AC-4820-A853-2ED2F3099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6700"/>
            <a:ext cx="7620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04BFF"/>
                </a:solidFill>
                <a:latin typeface="Arial"/>
                <a:ea typeface="Arial"/>
                <a:cs typeface="Arial"/>
              </a:rPr>
              <a:t>FOUNDIT / SIERRA SHOWCASE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07D0F1-0B1A-4FD6-84F0-AE635DA75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9125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5. Students report what they lost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AF127F-54C8-48EB-A496-C58B3C13C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77000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06 / 11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F71C8F-B712-4296-8BDD-3CEEAB3D58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4f1497e85146eb"/>
          <a:stretch xmlns:a="http://schemas.openxmlformats.org/drawingml/2006/main"/>
        </p:blipFill>
        <p:spPr>
          <a:xfrm xmlns:a="http://schemas.openxmlformats.org/drawingml/2006/main">
            <a:off x="2110650" y="1343025"/>
            <a:ext cx="7970699" cy="44862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9142D0-E7ED-474F-BA1C-9945A3F8F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62650"/>
            <a:ext cx="1085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7243B"/>
                </a:solidFill>
                <a:latin typeface="Arial"/>
                <a:ea typeface="Arial"/>
                <a:cs typeface="Arial"/>
              </a:rPr>
              <a:t>Students send a lost date, location, identifying details, and an optional photo.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271AF0-CE41-4B23-BCDE-5DA19221C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1510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Fictional workflow example using an original sample illustration. The score does not establish ownership.</a:t>
            </a:r>
          </a:p>
        </p:txBody>
      </p:sp>
    </p:spTree>
    <p:extLst>
      <p:ext uri="{BB962C8B-B14F-4D97-AF65-F5344CB8AC3E}">
        <p14:creationId xmlns:p14="http://schemas.microsoft.com/office/powerpoint/2010/main" val="117989289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C3BD53-B021-4DDD-AEA9-DEBF83834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6700"/>
            <a:ext cx="7620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04BFF"/>
                </a:solidFill>
                <a:latin typeface="Arial"/>
                <a:ea typeface="Arial"/>
                <a:cs typeface="Arial"/>
              </a:rPr>
              <a:t>FOUNDIT / SIERRA SHOWCASE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0077A7-5CCF-4573-8B55-E53891E14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9125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6. The server compares eligible photos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AED5CF-F959-421B-A46B-1BD2FDDD0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77000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07 / 11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05C73F-775F-4EA8-849A-5BF1E75F84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06062e5fc7444d"/>
          <a:stretch xmlns:a="http://schemas.openxmlformats.org/drawingml/2006/main"/>
        </p:blipFill>
        <p:spPr>
          <a:xfrm xmlns:a="http://schemas.openxmlformats.org/drawingml/2006/main">
            <a:off x="2102189" y="1333500"/>
            <a:ext cx="7987622" cy="44958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EBD1C2-3347-4291-8CFB-15B48FBB9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62650"/>
            <a:ext cx="1085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7243B"/>
                </a:solidFill>
                <a:latin typeface="Arial"/>
                <a:ea typeface="Arial"/>
                <a:cs typeface="Arial"/>
              </a:rPr>
              <a:t>Same school and category. Found on the lost date or within the following 3 days.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642CBB-1CBE-47E9-A3F1-7CBFD7FF6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1510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Fictional workflow example using an original sample illustration. The score does not establish ownership.</a:t>
            </a:r>
          </a:p>
        </p:txBody>
      </p:sp>
    </p:spTree>
    <p:extLst>
      <p:ext uri="{BB962C8B-B14F-4D97-AF65-F5344CB8AC3E}">
        <p14:creationId xmlns:p14="http://schemas.microsoft.com/office/powerpoint/2010/main" val="16634423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E610AF-3BAE-418E-B472-B693624DD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6700"/>
            <a:ext cx="7620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04BFF"/>
                </a:solidFill>
                <a:latin typeface="Arial"/>
                <a:ea typeface="Arial"/>
                <a:cs typeface="Arial"/>
              </a:rPr>
              <a:t>FOUNDIT / SIERRA SHOWCASE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F96D03-0316-4E2B-85EA-DE27604F6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9125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7. Staff approve and record the return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A768C8-8188-4ABE-B2DC-40790ED5F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77000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08 / 11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BF309F-1315-44D1-81ED-71B882C7E3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08aa4600a446a9"/>
          <a:stretch xmlns:a="http://schemas.openxmlformats.org/drawingml/2006/main"/>
        </p:blipFill>
        <p:spPr>
          <a:xfrm xmlns:a="http://schemas.openxmlformats.org/drawingml/2006/main">
            <a:off x="619125" y="1437974"/>
            <a:ext cx="6905625" cy="3886802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A608BD-1241-4B28-8751-FA491BE95F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38cbb58f4c47dc"/>
          <a:stretch xmlns:a="http://schemas.openxmlformats.org/drawingml/2006/main"/>
        </p:blipFill>
        <p:spPr>
          <a:xfrm xmlns:a="http://schemas.openxmlformats.org/drawingml/2006/main">
            <a:off x="7762875" y="2213904"/>
            <a:ext cx="3810000" cy="214444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125A0B-F93F-4D08-957A-7CC5D5D78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62650"/>
            <a:ext cx="1085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7243B"/>
                </a:solidFill>
                <a:latin typeface="Arial"/>
                <a:ea typeface="Arial"/>
                <a:cs typeface="Arial"/>
              </a:rPr>
              <a:t>Staff review the evidence, approve pickup, then confirm the physical handover.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72AEED-B04A-475D-91A2-CDD598136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15100"/>
            <a:ext cx="9810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Fictional workflow example using an original sample illustration. The score does not establish ownership.</a:t>
            </a:r>
          </a:p>
        </p:txBody>
      </p:sp>
    </p:spTree>
    <p:extLst>
      <p:ext uri="{BB962C8B-B14F-4D97-AF65-F5344CB8AC3E}">
        <p14:creationId xmlns:p14="http://schemas.microsoft.com/office/powerpoint/2010/main" val="1179410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368DAF-9EEF-4660-815A-B258225D3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6700"/>
            <a:ext cx="7620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04BFF"/>
                </a:solidFill>
                <a:latin typeface="Arial"/>
                <a:ea typeface="Arial"/>
                <a:cs typeface="Arial"/>
              </a:rPr>
              <a:t>FOUNDIT / SIERRA SHOWCASE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9A7F09-BA4A-46F7-9AB6-225F25DAC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9125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8. Schools manage their own records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A75C6C-3B9B-44B5-BCF7-F5ECC6457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77000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09 / 11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A1EF86-7E6A-4B53-910F-583AD72621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211da5804645c5"/>
          <a:stretch xmlns:a="http://schemas.openxmlformats.org/drawingml/2006/main"/>
        </p:blipFill>
        <p:spPr>
          <a:xfrm xmlns:a="http://schemas.openxmlformats.org/drawingml/2006/main">
            <a:off x="571500" y="1708137"/>
            <a:ext cx="5810250" cy="3270275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821764-697A-4F79-9834-216AEEB16D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37e46d66eb4c92"/>
          <a:stretch xmlns:a="http://schemas.openxmlformats.org/drawingml/2006/main"/>
        </p:blipFill>
        <p:spPr>
          <a:xfrm xmlns:a="http://schemas.openxmlformats.org/drawingml/2006/main">
            <a:off x="6572250" y="1922582"/>
            <a:ext cx="5048250" cy="284138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BE023B-E336-4600-97F3-BDEEC4BA8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05425"/>
            <a:ext cx="5667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School name and pickup instructions</a:t>
            </a:r>
          </a:p>
          <a:p xmlns:a="http://schemas.openxmlformats.org/drawingml/2006/main">
            <a: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can be changed by that school’s staff.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ABFE70-A70D-4035-A7A9-E3CE958B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5305425"/>
            <a:ext cx="4857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Remove declined or handed-back items</a:t>
            </a:r>
          </a:p>
          <a:p xmlns:a="http://schemas.openxmlformats.org/drawingml/2006/main">
            <a:pPr>
              <a:defRPr sz="16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from view while retaining history.</a:t>
            </a:r>
          </a:p>
        </p:txBody>
      </p:sp>
    </p:spTree>
    <p:extLst>
      <p:ext uri="{BB962C8B-B14F-4D97-AF65-F5344CB8AC3E}">
        <p14:creationId xmlns:p14="http://schemas.microsoft.com/office/powerpoint/2010/main" val="9343382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C19DE4-EBCC-4318-BB7A-D23C7F5AD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6700"/>
            <a:ext cx="7620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04BFF"/>
                </a:solidFill>
                <a:latin typeface="Arial"/>
                <a:ea typeface="Arial"/>
                <a:cs typeface="Arial"/>
              </a:rPr>
              <a:t>FOUNDIT / SIERRA SHOWCASE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E4F901-A499-4941-9C0A-461C5F3D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9125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How it was built and what was difficult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97336B-9BA9-4551-A3D6-AFFFE8FB3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77000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10 / 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7C46C9-6F8E-41DA-BC20-0058A6B6D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81150"/>
            <a:ext cx="542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04BFF"/>
                </a:solidFill>
                <a:latin typeface="Arial"/>
                <a:ea typeface="Arial"/>
                <a:cs typeface="Arial"/>
              </a:rPr>
              <a:t>THE BUILD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B7F9E9-5DA0-46A5-A3BE-73D2947BA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62175"/>
            <a:ext cx="5429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217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Python + Flask</a:t>
            </a:r>
          </a:p>
          <a:p xmlns:a="http://schemas.openxmlformats.org/drawingml/2006/main">
            <a:pPr>
              <a:defRPr sz="217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SQLite with separate school records</a:t>
            </a:r>
          </a:p>
          <a:p xmlns:a="http://schemas.openxmlformats.org/drawingml/2006/main">
            <a:pPr>
              <a:defRPr sz="2175" b="1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243B"/>
                </a:solidFill>
                <a:latin typeface="Arial"/>
                <a:ea typeface="Arial"/>
                <a:cs typeface="Arial"/>
              </a:rPr>
              <a:t>HTML, CSS, and JavaScript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C52FD2-D7A0-4E1C-AED4-34BD7DB67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962400"/>
            <a:ext cx="5381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Server photo matching:</a:t>
            </a:r>
          </a:p>
          <a:p xmlns:a="http://schemas.openxmlformats.org/drawingml/2006/main">
            <a: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MobileNetV2 + ONNX Runtime</a:t>
            </a:r>
          </a:p>
          <a:p xmlns:a="http://schemas.openxmlformats.org/drawingml/2006/main">
            <a:pPr>
              <a:defRPr sz="2025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NumPy and Pillow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3FCD81-87F7-4442-9583-8C9B214F7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1581150"/>
            <a:ext cx="4619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304B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04BFF"/>
                </a:solidFill>
                <a:latin typeface="Arial"/>
                <a:ea typeface="Arial"/>
                <a:cs typeface="Arial"/>
              </a:rPr>
              <a:t>THE CHALLENGES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B7F17B-5084-4B3F-B222-A800E7626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162175"/>
            <a:ext cx="461962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43B"/>
                </a:solidFill>
                <a:latin typeface="Arial"/>
                <a:ea typeface="Arial"/>
                <a:cs typeface="Arial"/>
              </a:rPr>
              <a:t>Limited server memory</a:t>
            </a:r>
          </a:p>
          <a:p xmlns:a="http://schemas.openxmlformats.org/drawingml/2006/main">
            <a: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43B"/>
                </a:solidFill>
                <a:latin typeface="Arial"/>
                <a:ea typeface="Arial"/>
                <a:cs typeface="Arial"/>
              </a:rPr>
              <a:t>A small image model keeps inference practical.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1BD370-526D-4AFF-A897-78BA14C21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533775"/>
            <a:ext cx="461962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43B"/>
                </a:solidFill>
                <a:latin typeface="Arial"/>
                <a:ea typeface="Arial"/>
                <a:cs typeface="Arial"/>
              </a:rPr>
              <a:t>Private school records</a:t>
            </a:r>
          </a:p>
          <a:p xmlns:a="http://schemas.openxmlformats.org/drawingml/2006/main">
            <a: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43B"/>
                </a:solidFill>
                <a:latin typeface="Arial"/>
                <a:ea typeface="Arial"/>
                <a:cs typeface="Arial"/>
              </a:rPr>
              <a:t>Every query checks the school boundary.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192A15-9894-4F48-8A0E-DD18F2905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905375"/>
            <a:ext cx="4619625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43B"/>
                </a:solidFill>
                <a:latin typeface="Arial"/>
                <a:ea typeface="Arial"/>
                <a:cs typeface="Arial"/>
              </a:rPr>
              <a:t>Trustworthy returns</a:t>
            </a:r>
          </a:p>
          <a:p xmlns:a="http://schemas.openxmlformats.org/drawingml/2006/main">
            <a:pPr>
              <a:defRPr sz="1875" b="0">
                <a:solidFill>
                  <a:srgbClr val="17243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43B"/>
                </a:solidFill>
                <a:latin typeface="Arial"/>
                <a:ea typeface="Arial"/>
                <a:cs typeface="Arial"/>
              </a:rPr>
              <a:t>Staff decide after reviewing the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964428-8DD4-4611-B469-60892C6DB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0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1708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61708A"/>
                </a:solidFill>
                <a:latin typeface="Arial"/>
                <a:ea typeface="Arial"/>
                <a:cs typeface="Arial"/>
              </a:rPr>
              <a:t>Pretrained ImageNet features from ONNX Model Zoo, Apache 2.0. No model training or real-school accuracy is claimed.</a:t>
            </a:r>
          </a:p>
        </p:txBody>
      </p:sp>
    </p:spTree>
    <p:extLst>
      <p:ext uri="{BB962C8B-B14F-4D97-AF65-F5344CB8AC3E}">
        <p14:creationId xmlns:p14="http://schemas.microsoft.com/office/powerpoint/2010/main" val="198292724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724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D8E169-926C-4A1C-9758-FA77A5C12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6700"/>
            <a:ext cx="7620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7F68D"/>
                </a:solidFill>
                <a:latin typeface="Arial"/>
                <a:ea typeface="Arial"/>
                <a:cs typeface="Arial"/>
              </a:rPr>
              <a:t>FOUNDIT / SIERRA SHOWCASE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9AC657-94E0-4786-97B3-D7267BD1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19125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Sierra’s board is ready to try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1FB741-60FB-4C48-8CF4-ABAC84474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77000"/>
            <a:ext cx="5334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defPPr>
            <a:lvl1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1pPr>
            <a:lvl2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2pPr>
            <a:lvl3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3pPr>
            <a:lvl4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4pPr>
            <a:lvl5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5pPr>
            <a:lvl6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6pPr>
            <a:lvl7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7pPr>
            <a:lvl8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8pPr>
            <a:lvl9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C3CEE7"/>
                </a:solidFill>
                <a:latin typeface="Arial"/>
                <a:ea typeface="Arial"/>
                <a:cs typeface="Arial"/>
              </a:rPr>
              <a:t>11 / 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3AC387-D8C6-480A-B9C3-113C07715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954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94086"/>
          </a:bodyPr>
          <a:lstStyle xmlns:a="http://schemas.openxmlformats.org/drawingml/2006/main">
            <a:defPPr>
              <a:defRPr sz="46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D7F68D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D7F68D"/>
                </a:solidFill>
                <a:latin typeface="Arial"/>
                <a:ea typeface="Arial"/>
                <a:cs typeface="Arial"/>
              </a:rPr>
              <a:t>sierra-70912b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C2673A-85FE-4981-9E7A-A7E9B40B3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foundit.lunarelevation.com</a:t>
            </a:r>
          </a:p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School code or a shared school link opens the right board.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5185AA-B4D6-4A6D-8A9A-C6B8BACE4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95775"/>
            <a:ext cx="10382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2475" b="1">
                <a:solidFill>
                  <a:srgbClr val="D5DEEF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D5DEEF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D5DEEF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D5DEEF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D5DEEF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D5DEEF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D5DEEF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D5DEEF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D5DEEF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D5DE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D5DEEF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D5DEEF"/>
                </a:solidFill>
                <a:latin typeface="Arial"/>
                <a:ea typeface="Arial"/>
                <a:cs typeface="Arial"/>
              </a:rPr>
              <a:t>Real school code. Separate school records.</a:t>
            </a:r>
          </a:p>
          <a:p xmlns:a="http://schemas.openxmlformats.org/drawingml/2006/main">
            <a:pPr>
              <a:defRPr sz="2475" b="1">
                <a:solidFill>
                  <a:srgbClr val="D5DEEF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D5DEEF"/>
                </a:solidFill>
                <a:latin typeface="Arial"/>
                <a:ea typeface="Arial"/>
                <a:cs typeface="Arial"/>
              </a:rPr>
              <a:t>A person reviews every return.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305DB0-DFAA-434C-AFD4-DE8A445ED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10250"/>
            <a:ext cx="10382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 sz="1350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3CEE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3CEE7"/>
                </a:solidFill>
                <a:latin typeface="Arial"/>
                <a:ea typeface="Arial"/>
                <a:cs typeface="Arial"/>
              </a:rPr>
              <a:t>Created for the Sierra showcase. Demonstration belongings and student details are fictional.</a:t>
            </a:r>
          </a:p>
        </p:txBody>
      </p:sp>
    </p:spTree>
    <p:extLst>
      <p:ext uri="{BB962C8B-B14F-4D97-AF65-F5344CB8AC3E}">
        <p14:creationId xmlns:p14="http://schemas.microsoft.com/office/powerpoint/2010/main" val="11740093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2026-10-24T22:48:47.8480000Z</dcterms:created>
  <dcterms:modified xsi:type="dcterms:W3CDTF">2026-10-24T22:48:47.8480000Z</dcterms:modified>
</coreProperties>
</file>